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Nunito SemiBold"/>
      <p:regular r:id="rId35"/>
      <p:bold r:id="rId36"/>
      <p:italic r:id="rId37"/>
      <p:boldItalic r:id="rId38"/>
    </p:embeddedFont>
    <p:embeddedFont>
      <p:font typeface="Nuni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F6A22A-DA88-4DBE-8CC7-B7C778A0E435}">
  <a:tblStyle styleId="{98F6A22A-DA88-4DBE-8CC7-B7C778A0E4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5.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SemiBold-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SemiBold-italic.fntdata"/><Relationship Id="rId14" Type="http://schemas.openxmlformats.org/officeDocument/2006/relationships/slide" Target="slides/slide9.xml"/><Relationship Id="rId36" Type="http://schemas.openxmlformats.org/officeDocument/2006/relationships/font" Target="fonts/NunitoSemiBold-bold.fntdata"/><Relationship Id="rId17" Type="http://schemas.openxmlformats.org/officeDocument/2006/relationships/slide" Target="slides/slide12.xml"/><Relationship Id="rId39" Type="http://schemas.openxmlformats.org/officeDocument/2006/relationships/font" Target="fonts/Nunito-regular.fntdata"/><Relationship Id="rId16" Type="http://schemas.openxmlformats.org/officeDocument/2006/relationships/slide" Target="slides/slide11.xml"/><Relationship Id="rId38" Type="http://schemas.openxmlformats.org/officeDocument/2006/relationships/font" Target="fonts/Nunito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16f78076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16f780769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g716f780769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16f780769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16f780769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g716f780769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16f780769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16f780769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g716f780769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16f780769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16f780769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716f780769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16f780769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16f780769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5" name="Google Shape;275;g716f780769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16f780769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16f780769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 name="Google Shape;284;g716f780769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6fffe19d15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 name="Google Shape;291;g6fffe19d1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6fffe19d15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fffe19d15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 name="Google Shape;298;g6fffe19d15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6fffe19d15_0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6fffe19d15_0_3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6" name="Google Shape;306;g6fffe19d15_0_3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739d0c78e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39d0c78e4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4" name="Google Shape;314;g739d0c78e4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739d0c78e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39d0c78e4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739d0c78e4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39d0c78e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39d0c78e4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g739d0c78e4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73cb129e3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3cb129e3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9" name="Google Shape;339;g73cb129e3d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3cb129e3d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3cb129e3d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8" name="Google Shape;348;g73cb129e3d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39d0c78e4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39d0c78e4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7" name="Google Shape;357;g739d0c78e4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739d0c78e4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39d0c78e4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g739d0c78e4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4eb35d66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4eb35d66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4" name="Google Shape;374;g74eb35d66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74eb35d66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4eb35d666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2" name="Google Shape;382;g74eb35d666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74eb35d666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4eb35d666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0" name="Google Shape;390;g74eb35d666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739d0c78e4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39d0c78e4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8" name="Google Shape;398;g739d0c78e4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6fde745ec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fde745ec6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g6fde745ec6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0e6be925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0e6be925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70e6be925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0e6be925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0e6be925c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70e6be925c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0e6be925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0e6be925c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 name="Google Shape;218;g70e6be925c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0e6be925c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0e6be925c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70e6be925c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ocs.google.com/spreadsheets/d/1HsVeOGywOF3Hhrn15ROdEcKg1IcqHBGv4Pezn0ZUTls/edit#gid=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6.xml"/><Relationship Id="rId6" Type="http://schemas.openxmlformats.org/officeDocument/2006/relationships/slide" Target="/ppt/slides/slide16.xml"/><Relationship Id="rId7" Type="http://schemas.openxmlformats.org/officeDocument/2006/relationships/slide" Target="/ppt/slides/slide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ocs.google.com/spreadsheets/d/1qvrJjDPo3S2XsyXdgRaN2-7NrIZON8gJoIabDWYbgN0/edit?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ocs.google.com/spreadsheets/d/1qvrJjDPo3S2XsyXdgRaN2-7NrIZON8gJoIabDWYbgN0/edit?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a/kokonetworks.com/spreadsheets/d/1yVv4mYug4bmVGQGFtNz0oR95xDZ67xlpqvqJWs_WVPM/edit?usp=drive_we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Temp State OU Analysis</a:t>
            </a:r>
            <a:endParaRPr sz="2400"/>
          </a:p>
        </p:txBody>
      </p:sp>
      <p:sp>
        <p:nvSpPr>
          <p:cNvPr id="166" name="Google Shape;166;p19"/>
          <p:cNvSpPr txBox="1"/>
          <p:nvPr/>
        </p:nvSpPr>
        <p:spPr>
          <a:xfrm>
            <a:off x="8940175" y="5672300"/>
            <a:ext cx="29430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Analysis by: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Quentin Odongo, Salim Faraj &amp; Theodore Kamau</a:t>
            </a:r>
            <a:endParaRPr>
              <a:latin typeface="Nunito SemiBold"/>
              <a:ea typeface="Nunito SemiBold"/>
              <a:cs typeface="Nunito SemiBold"/>
              <a:sym typeface="Nuni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Day 2 Cont’d</a:t>
            </a:r>
            <a:endParaRPr/>
          </a:p>
        </p:txBody>
      </p:sp>
      <p:sp>
        <p:nvSpPr>
          <p:cNvPr id="240" name="Google Shape;240;p28"/>
          <p:cNvSpPr txBox="1"/>
          <p:nvPr>
            <p:ph idx="1" type="subTitle"/>
          </p:nvPr>
        </p:nvSpPr>
        <p:spPr>
          <a:xfrm>
            <a:off x="458700" y="999800"/>
            <a:ext cx="11274600" cy="5342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Ethanol Sensor Data:</a:t>
            </a:r>
            <a:endParaRPr sz="2400"/>
          </a:p>
          <a:p>
            <a:pPr indent="0" lvl="0" marL="0" rtl="0" algn="l">
              <a:spcBef>
                <a:spcPts val="1000"/>
              </a:spcBef>
              <a:spcAft>
                <a:spcPts val="0"/>
              </a:spcAft>
              <a:buNone/>
            </a:pPr>
            <a:r>
              <a:t/>
            </a:r>
            <a:endParaRPr sz="2400"/>
          </a:p>
        </p:txBody>
      </p:sp>
      <p:sp>
        <p:nvSpPr>
          <p:cNvPr id="241" name="Google Shape;241;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42" name="Google Shape;242;p28"/>
          <p:cNvPicPr preferRelativeResize="0"/>
          <p:nvPr/>
        </p:nvPicPr>
        <p:blipFill>
          <a:blip r:embed="rId3">
            <a:alphaModFix/>
          </a:blip>
          <a:stretch>
            <a:fillRect/>
          </a:stretch>
        </p:blipFill>
        <p:spPr>
          <a:xfrm>
            <a:off x="458700" y="1575525"/>
            <a:ext cx="11312401" cy="4766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Day 3 (12/03/2020)</a:t>
            </a:r>
            <a:endParaRPr/>
          </a:p>
        </p:txBody>
      </p:sp>
      <p:sp>
        <p:nvSpPr>
          <p:cNvPr id="249" name="Google Shape;249;p29"/>
          <p:cNvSpPr txBox="1"/>
          <p:nvPr>
            <p:ph idx="1" type="subTitle"/>
          </p:nvPr>
        </p:nvSpPr>
        <p:spPr>
          <a:xfrm>
            <a:off x="76500" y="990600"/>
            <a:ext cx="12031200" cy="5193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Heartbeat Data vs Temp Sensor Data (no restarts done):</a:t>
            </a:r>
            <a:endParaRPr sz="2400"/>
          </a:p>
          <a:p>
            <a:pPr indent="0" lvl="0" marL="0" rtl="0" algn="l">
              <a:spcBef>
                <a:spcPts val="1000"/>
              </a:spcBef>
              <a:spcAft>
                <a:spcPts val="0"/>
              </a:spcAft>
              <a:buNone/>
            </a:pPr>
            <a:r>
              <a:t/>
            </a:r>
            <a:endParaRPr sz="2400"/>
          </a:p>
        </p:txBody>
      </p:sp>
      <p:sp>
        <p:nvSpPr>
          <p:cNvPr id="250" name="Google Shape;250;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51" name="Google Shape;251;p29"/>
          <p:cNvPicPr preferRelativeResize="0"/>
          <p:nvPr/>
        </p:nvPicPr>
        <p:blipFill>
          <a:blip r:embed="rId3">
            <a:alphaModFix/>
          </a:blip>
          <a:stretch>
            <a:fillRect/>
          </a:stretch>
        </p:blipFill>
        <p:spPr>
          <a:xfrm>
            <a:off x="76500" y="1499325"/>
            <a:ext cx="5977452" cy="4834474"/>
          </a:xfrm>
          <a:prstGeom prst="rect">
            <a:avLst/>
          </a:prstGeom>
          <a:noFill/>
          <a:ln>
            <a:noFill/>
          </a:ln>
        </p:spPr>
      </p:pic>
      <p:pic>
        <p:nvPicPr>
          <p:cNvPr id="252" name="Google Shape;252;p29"/>
          <p:cNvPicPr preferRelativeResize="0"/>
          <p:nvPr/>
        </p:nvPicPr>
        <p:blipFill>
          <a:blip r:embed="rId4">
            <a:alphaModFix/>
          </a:blip>
          <a:stretch>
            <a:fillRect/>
          </a:stretch>
        </p:blipFill>
        <p:spPr>
          <a:xfrm>
            <a:off x="6053950" y="1499325"/>
            <a:ext cx="6053751" cy="4834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Day 3 Cont’d</a:t>
            </a:r>
            <a:endParaRPr/>
          </a:p>
        </p:txBody>
      </p:sp>
      <p:sp>
        <p:nvSpPr>
          <p:cNvPr id="259" name="Google Shape;259;p30"/>
          <p:cNvSpPr txBox="1"/>
          <p:nvPr>
            <p:ph idx="1" type="subTitle"/>
          </p:nvPr>
        </p:nvSpPr>
        <p:spPr>
          <a:xfrm>
            <a:off x="42625" y="973675"/>
            <a:ext cx="12107400" cy="536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Ethanol Sensor Data (no restarts done):</a:t>
            </a:r>
            <a:endParaRPr sz="2400"/>
          </a:p>
          <a:p>
            <a:pPr indent="0" lvl="0" marL="0" rtl="0" algn="l">
              <a:spcBef>
                <a:spcPts val="1000"/>
              </a:spcBef>
              <a:spcAft>
                <a:spcPts val="0"/>
              </a:spcAft>
              <a:buClr>
                <a:schemeClr val="dk1"/>
              </a:buClr>
              <a:buSzPts val="1100"/>
              <a:buFont typeface="Arial"/>
              <a:buNone/>
            </a:pPr>
            <a:r>
              <a:t/>
            </a:r>
            <a:endParaRPr sz="2400"/>
          </a:p>
        </p:txBody>
      </p:sp>
      <p:sp>
        <p:nvSpPr>
          <p:cNvPr id="260" name="Google Shape;260;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61" name="Google Shape;261;p30"/>
          <p:cNvPicPr preferRelativeResize="0"/>
          <p:nvPr/>
        </p:nvPicPr>
        <p:blipFill>
          <a:blip r:embed="rId3">
            <a:alphaModFix/>
          </a:blip>
          <a:stretch>
            <a:fillRect/>
          </a:stretch>
        </p:blipFill>
        <p:spPr>
          <a:xfrm>
            <a:off x="42625" y="1533200"/>
            <a:ext cx="11690525" cy="4801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Day 4 (13/03/2020)</a:t>
            </a:r>
            <a:endParaRPr/>
          </a:p>
        </p:txBody>
      </p:sp>
      <p:sp>
        <p:nvSpPr>
          <p:cNvPr id="268" name="Google Shape;268;p31"/>
          <p:cNvSpPr txBox="1"/>
          <p:nvPr>
            <p:ph idx="1" type="subTitle"/>
          </p:nvPr>
        </p:nvSpPr>
        <p:spPr>
          <a:xfrm>
            <a:off x="51100" y="973675"/>
            <a:ext cx="12081900" cy="536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Heartbeat Data vs Temp Sensor Data:</a:t>
            </a:r>
            <a:endParaRPr sz="2400"/>
          </a:p>
          <a:p>
            <a:pPr indent="0" lvl="0" marL="0" rtl="0" algn="l">
              <a:spcBef>
                <a:spcPts val="1000"/>
              </a:spcBef>
              <a:spcAft>
                <a:spcPts val="0"/>
              </a:spcAft>
              <a:buNone/>
            </a:pPr>
            <a:r>
              <a:t/>
            </a:r>
            <a:endParaRPr sz="2400"/>
          </a:p>
        </p:txBody>
      </p:sp>
      <p:sp>
        <p:nvSpPr>
          <p:cNvPr id="269" name="Google Shape;269;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70" name="Google Shape;270;p31"/>
          <p:cNvPicPr preferRelativeResize="0"/>
          <p:nvPr/>
        </p:nvPicPr>
        <p:blipFill>
          <a:blip r:embed="rId3">
            <a:alphaModFix/>
          </a:blip>
          <a:stretch>
            <a:fillRect/>
          </a:stretch>
        </p:blipFill>
        <p:spPr>
          <a:xfrm>
            <a:off x="51100" y="1497000"/>
            <a:ext cx="6028249" cy="4837675"/>
          </a:xfrm>
          <a:prstGeom prst="rect">
            <a:avLst/>
          </a:prstGeom>
          <a:noFill/>
          <a:ln>
            <a:noFill/>
          </a:ln>
        </p:spPr>
      </p:pic>
      <p:pic>
        <p:nvPicPr>
          <p:cNvPr id="271" name="Google Shape;271;p31"/>
          <p:cNvPicPr preferRelativeResize="0"/>
          <p:nvPr/>
        </p:nvPicPr>
        <p:blipFill>
          <a:blip r:embed="rId4">
            <a:alphaModFix/>
          </a:blip>
          <a:stretch>
            <a:fillRect/>
          </a:stretch>
        </p:blipFill>
        <p:spPr>
          <a:xfrm>
            <a:off x="6079350" y="1497000"/>
            <a:ext cx="6053651" cy="4837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Day 4 Cont’d</a:t>
            </a:r>
            <a:endParaRPr/>
          </a:p>
        </p:txBody>
      </p:sp>
      <p:sp>
        <p:nvSpPr>
          <p:cNvPr id="278" name="Google Shape;278;p32"/>
          <p:cNvSpPr txBox="1"/>
          <p:nvPr>
            <p:ph idx="1" type="subTitle"/>
          </p:nvPr>
        </p:nvSpPr>
        <p:spPr>
          <a:xfrm>
            <a:off x="42625" y="973675"/>
            <a:ext cx="12081900" cy="536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Ethanol Sensor Data:</a:t>
            </a:r>
            <a:endParaRPr sz="2400"/>
          </a:p>
          <a:p>
            <a:pPr indent="0" lvl="0" marL="0" rtl="0" algn="l">
              <a:spcBef>
                <a:spcPts val="1000"/>
              </a:spcBef>
              <a:spcAft>
                <a:spcPts val="0"/>
              </a:spcAft>
              <a:buNone/>
            </a:pPr>
            <a:r>
              <a:t/>
            </a:r>
            <a:endParaRPr sz="2400"/>
          </a:p>
        </p:txBody>
      </p:sp>
      <p:sp>
        <p:nvSpPr>
          <p:cNvPr id="279" name="Google Shape;279;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80" name="Google Shape;280;p32"/>
          <p:cNvPicPr preferRelativeResize="0"/>
          <p:nvPr/>
        </p:nvPicPr>
        <p:blipFill>
          <a:blip r:embed="rId3">
            <a:alphaModFix/>
          </a:blip>
          <a:stretch>
            <a:fillRect/>
          </a:stretch>
        </p:blipFill>
        <p:spPr>
          <a:xfrm>
            <a:off x="42625" y="1482400"/>
            <a:ext cx="12081899" cy="4852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Summary of In House Test</a:t>
            </a:r>
            <a:endParaRPr/>
          </a:p>
        </p:txBody>
      </p:sp>
      <p:sp>
        <p:nvSpPr>
          <p:cNvPr id="287" name="Google Shape;287;p33"/>
          <p:cNvSpPr txBox="1"/>
          <p:nvPr>
            <p:ph idx="1" type="subTitle"/>
          </p:nvPr>
        </p:nvSpPr>
        <p:spPr>
          <a:xfrm>
            <a:off x="458699" y="1003045"/>
            <a:ext cx="11274600" cy="4851900"/>
          </a:xfrm>
          <a:prstGeom prst="rect">
            <a:avLst/>
          </a:prstGeom>
        </p:spPr>
        <p:txBody>
          <a:bodyPr anchorCtr="0" anchor="t" bIns="45700" lIns="91425" spcFirstLastPara="1" rIns="91425" wrap="square" tIns="45700">
            <a:noAutofit/>
          </a:bodyPr>
          <a:lstStyle/>
          <a:p>
            <a:pPr indent="-406400" lvl="0" marL="457200" rtl="0" algn="just">
              <a:spcBef>
                <a:spcPts val="1000"/>
              </a:spcBef>
              <a:spcAft>
                <a:spcPts val="0"/>
              </a:spcAft>
              <a:buSzPts val="2800"/>
              <a:buChar char="●"/>
            </a:pPr>
            <a:r>
              <a:rPr lang="en-US"/>
              <a:t>Ethanol sensor issue was not reproduced during the test. It showed minimal reaction (on few occasions) to the restarts done. Consequently,</a:t>
            </a:r>
            <a:r>
              <a:rPr lang="en-US"/>
              <a:t> I propose this to be treated as a separate issue from the Temp Sensor Issue</a:t>
            </a:r>
            <a:endParaRPr/>
          </a:p>
          <a:p>
            <a:pPr indent="-406400" lvl="0" marL="457200" rtl="0" algn="just">
              <a:spcBef>
                <a:spcPts val="0"/>
              </a:spcBef>
              <a:spcAft>
                <a:spcPts val="0"/>
              </a:spcAft>
              <a:buSzPts val="2800"/>
              <a:buChar char="●"/>
            </a:pPr>
            <a:r>
              <a:rPr lang="en-US"/>
              <a:t>Temperature sensor only reacted to the restarts twice during the test duration</a:t>
            </a:r>
            <a:endParaRPr/>
          </a:p>
          <a:p>
            <a:pPr indent="-406400" lvl="0" marL="457200" rtl="0" algn="just">
              <a:spcBef>
                <a:spcPts val="0"/>
              </a:spcBef>
              <a:spcAft>
                <a:spcPts val="0"/>
              </a:spcAft>
              <a:buSzPts val="2800"/>
              <a:buChar char="●"/>
            </a:pPr>
            <a:r>
              <a:rPr lang="en-US"/>
              <a:t>Further investigation required to find root cause</a:t>
            </a:r>
            <a:endParaRPr/>
          </a:p>
        </p:txBody>
      </p:sp>
      <p:sp>
        <p:nvSpPr>
          <p:cNvPr id="288" name="Google Shape;288;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4" name="Google Shape;294;p34"/>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Analysis</a:t>
            </a:r>
            <a:endParaRPr/>
          </a:p>
          <a:p>
            <a:pPr indent="-406400" lvl="0" marL="457200" rtl="0" algn="l">
              <a:spcBef>
                <a:spcPts val="1000"/>
              </a:spcBef>
              <a:spcAft>
                <a:spcPts val="0"/>
              </a:spcAft>
              <a:buSzPts val="2800"/>
              <a:buAutoNum type="arabicPeriod"/>
            </a:pPr>
            <a:r>
              <a:rPr lang="en-US"/>
              <a:t>Identify and analyze possible root causes</a:t>
            </a:r>
            <a:endParaRPr/>
          </a:p>
          <a:p>
            <a:pPr indent="-406400" lvl="0" marL="457200" rtl="0" algn="l">
              <a:spcBef>
                <a:spcPts val="0"/>
              </a:spcBef>
              <a:spcAft>
                <a:spcPts val="0"/>
              </a:spcAft>
              <a:buSzPts val="2800"/>
              <a:buAutoNum type="arabicPeriod"/>
            </a:pPr>
            <a:r>
              <a:rPr lang="en-US"/>
              <a:t>Identify solution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Identify and Analyze </a:t>
            </a:r>
            <a:r>
              <a:rPr lang="en-US"/>
              <a:t>Possible Root Causes</a:t>
            </a:r>
            <a:endParaRPr/>
          </a:p>
        </p:txBody>
      </p:sp>
      <p:sp>
        <p:nvSpPr>
          <p:cNvPr id="301" name="Google Shape;301;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2" name="Google Shape;302;p35"/>
          <p:cNvSpPr txBox="1"/>
          <p:nvPr/>
        </p:nvSpPr>
        <p:spPr>
          <a:xfrm>
            <a:off x="571575" y="1065900"/>
            <a:ext cx="11199600" cy="513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800" u="sng">
                <a:solidFill>
                  <a:schemeClr val="hlink"/>
                </a:solidFill>
                <a:latin typeface="Nunito SemiBold"/>
                <a:ea typeface="Nunito SemiBold"/>
                <a:cs typeface="Nunito SemiBold"/>
                <a:sym typeface="Nunito SemiBold"/>
                <a:hlinkClick r:id="rId3"/>
              </a:rPr>
              <a:t>5 Why Analysis for Temp Sensor/Ethanol Sensor Issue</a:t>
            </a:r>
            <a:endParaRPr sz="2800">
              <a:solidFill>
                <a:schemeClr val="dk1"/>
              </a:solidFill>
              <a:latin typeface="Nunito SemiBold"/>
              <a:ea typeface="Nunito SemiBold"/>
              <a:cs typeface="Nunito SemiBold"/>
              <a:sym typeface="Nunito SemiBold"/>
            </a:endParaRPr>
          </a:p>
          <a:p>
            <a:pPr indent="0" lvl="0" marL="0" rtl="0" algn="just">
              <a:spcBef>
                <a:spcPts val="0"/>
              </a:spcBef>
              <a:spcAft>
                <a:spcPts val="0"/>
              </a:spcAft>
              <a:buNone/>
            </a:pPr>
            <a:r>
              <a:t/>
            </a:r>
            <a:endParaRPr sz="2800">
              <a:solidFill>
                <a:schemeClr val="dk1"/>
              </a:solidFill>
              <a:latin typeface="Nunito SemiBold"/>
              <a:ea typeface="Nunito SemiBold"/>
              <a:cs typeface="Nunito SemiBold"/>
              <a:sym typeface="Nunito SemiBold"/>
            </a:endParaRPr>
          </a:p>
          <a:p>
            <a:pPr indent="0" lvl="0" marL="0" rtl="0" algn="just">
              <a:spcBef>
                <a:spcPts val="0"/>
              </a:spcBef>
              <a:spcAft>
                <a:spcPts val="0"/>
              </a:spcAft>
              <a:buNone/>
            </a:pPr>
            <a:r>
              <a:rPr lang="en-US" sz="2800">
                <a:solidFill>
                  <a:schemeClr val="dk1"/>
                </a:solidFill>
                <a:latin typeface="Nunito SemiBold"/>
                <a:ea typeface="Nunito SemiBold"/>
                <a:cs typeface="Nunito SemiBold"/>
                <a:sym typeface="Nunito SemiBold"/>
              </a:rPr>
              <a:t>The following possible root causes were identified from the 5 why analysis:</a:t>
            </a:r>
            <a:endParaRPr sz="2800">
              <a:solidFill>
                <a:schemeClr val="dk1"/>
              </a:solidFill>
              <a:latin typeface="Nunito SemiBold"/>
              <a:ea typeface="Nunito SemiBold"/>
              <a:cs typeface="Nunito SemiBold"/>
              <a:sym typeface="Nunito SemiBold"/>
            </a:endParaRPr>
          </a:p>
          <a:p>
            <a:pPr indent="-406400" lvl="0" marL="457200" rtl="0" algn="just">
              <a:spcBef>
                <a:spcPts val="0"/>
              </a:spcBef>
              <a:spcAft>
                <a:spcPts val="0"/>
              </a:spcAft>
              <a:buClr>
                <a:schemeClr val="dk1"/>
              </a:buClr>
              <a:buSzPts val="2800"/>
              <a:buFont typeface="Nunito SemiBold"/>
              <a:buChar char="●"/>
            </a:pPr>
            <a:r>
              <a:rPr lang="en-US" sz="2800">
                <a:solidFill>
                  <a:schemeClr val="dk1"/>
                </a:solidFill>
                <a:latin typeface="Nunito SemiBold"/>
                <a:ea typeface="Nunito SemiBold"/>
                <a:cs typeface="Nunito SemiBold"/>
                <a:sym typeface="Nunito SemiBold"/>
              </a:rPr>
              <a:t>Shortcomings in the KPC firmware (Most likely)</a:t>
            </a:r>
            <a:endParaRPr sz="2800">
              <a:solidFill>
                <a:schemeClr val="dk1"/>
              </a:solidFill>
              <a:latin typeface="Nunito SemiBold"/>
              <a:ea typeface="Nunito SemiBold"/>
              <a:cs typeface="Nunito SemiBold"/>
              <a:sym typeface="Nunito SemiBold"/>
            </a:endParaRPr>
          </a:p>
          <a:p>
            <a:pPr indent="-406400" lvl="0" marL="457200" rtl="0" algn="just">
              <a:spcBef>
                <a:spcPts val="0"/>
              </a:spcBef>
              <a:spcAft>
                <a:spcPts val="0"/>
              </a:spcAft>
              <a:buClr>
                <a:schemeClr val="dk1"/>
              </a:buClr>
              <a:buSzPts val="2800"/>
              <a:buFont typeface="Nunito SemiBold"/>
              <a:buChar char="●"/>
            </a:pPr>
            <a:r>
              <a:rPr lang="en-US" sz="2800">
                <a:solidFill>
                  <a:schemeClr val="dk1"/>
                </a:solidFill>
                <a:latin typeface="Nunito SemiBold"/>
                <a:ea typeface="Nunito SemiBold"/>
                <a:cs typeface="Nunito SemiBold"/>
                <a:sym typeface="Nunito SemiBold"/>
              </a:rPr>
              <a:t>Signal integrity of the temp sensor could be compromised (Likely)</a:t>
            </a:r>
            <a:endParaRPr sz="2800">
              <a:solidFill>
                <a:schemeClr val="dk1"/>
              </a:solidFill>
              <a:latin typeface="Nunito SemiBold"/>
              <a:ea typeface="Nunito SemiBold"/>
              <a:cs typeface="Nunito SemiBold"/>
              <a:sym typeface="Nunito SemiBold"/>
            </a:endParaRPr>
          </a:p>
          <a:p>
            <a:pPr indent="-406400" lvl="0" marL="457200" rtl="0" algn="just">
              <a:spcBef>
                <a:spcPts val="0"/>
              </a:spcBef>
              <a:spcAft>
                <a:spcPts val="0"/>
              </a:spcAft>
              <a:buClr>
                <a:schemeClr val="dk1"/>
              </a:buClr>
              <a:buSzPts val="2800"/>
              <a:buFont typeface="Nunito SemiBold"/>
              <a:buChar char="●"/>
            </a:pPr>
            <a:r>
              <a:rPr lang="en-US" sz="2800">
                <a:solidFill>
                  <a:schemeClr val="dk1"/>
                </a:solidFill>
                <a:latin typeface="Nunito SemiBold"/>
                <a:ea typeface="Nunito SemiBold"/>
                <a:cs typeface="Nunito SemiBold"/>
                <a:sym typeface="Nunito SemiBold"/>
              </a:rPr>
              <a:t>Same power &amp; ground lines shared by temp sensor &amp; ethanol sensor; restart could be causing issue due to this </a:t>
            </a:r>
            <a:r>
              <a:rPr lang="en-US" sz="2800">
                <a:solidFill>
                  <a:schemeClr val="dk1"/>
                </a:solidFill>
                <a:latin typeface="Nunito SemiBold"/>
                <a:ea typeface="Nunito SemiBold"/>
                <a:cs typeface="Nunito SemiBold"/>
                <a:sym typeface="Nunito SemiBold"/>
              </a:rPr>
              <a:t>(Unlikely)</a:t>
            </a:r>
            <a:endParaRPr sz="2800">
              <a:solidFill>
                <a:schemeClr val="dk1"/>
              </a:solidFill>
              <a:latin typeface="Nunito SemiBold"/>
              <a:ea typeface="Nunito SemiBold"/>
              <a:cs typeface="Nunito SemiBold"/>
              <a:sym typeface="Nunito SemiBold"/>
            </a:endParaRPr>
          </a:p>
          <a:p>
            <a:pPr indent="-406400" lvl="0" marL="457200" rtl="0" algn="just">
              <a:spcBef>
                <a:spcPts val="0"/>
              </a:spcBef>
              <a:spcAft>
                <a:spcPts val="0"/>
              </a:spcAft>
              <a:buClr>
                <a:schemeClr val="dk1"/>
              </a:buClr>
              <a:buSzPts val="2800"/>
              <a:buFont typeface="Nunito SemiBold"/>
              <a:buChar char="●"/>
            </a:pPr>
            <a:r>
              <a:rPr lang="en-US" sz="2800">
                <a:solidFill>
                  <a:schemeClr val="dk1"/>
                </a:solidFill>
                <a:latin typeface="Nunito SemiBold"/>
                <a:ea typeface="Nunito SemiBold"/>
                <a:cs typeface="Nunito SemiBold"/>
                <a:sym typeface="Nunito SemiBold"/>
              </a:rPr>
              <a:t>Bug in firmware code (Unlikely)</a:t>
            </a:r>
            <a:endParaRPr sz="2800">
              <a:solidFill>
                <a:schemeClr val="dk1"/>
              </a:solidFill>
              <a:latin typeface="Nunito SemiBold"/>
              <a:ea typeface="Nunito SemiBold"/>
              <a:cs typeface="Nunito SemiBold"/>
              <a:sym typeface="Nunito SemiBold"/>
            </a:endParaRPr>
          </a:p>
          <a:p>
            <a:pPr indent="-406400" lvl="0" marL="457200" rtl="0" algn="just">
              <a:spcBef>
                <a:spcPts val="0"/>
              </a:spcBef>
              <a:spcAft>
                <a:spcPts val="0"/>
              </a:spcAft>
              <a:buClr>
                <a:schemeClr val="dk1"/>
              </a:buClr>
              <a:buSzPts val="2800"/>
              <a:buFont typeface="Nunito SemiBold"/>
              <a:buChar char="●"/>
            </a:pPr>
            <a:r>
              <a:rPr lang="en-US" sz="2800">
                <a:solidFill>
                  <a:schemeClr val="dk1"/>
                </a:solidFill>
                <a:latin typeface="Nunito SemiBold"/>
                <a:ea typeface="Nunito SemiBold"/>
                <a:cs typeface="Nunito SemiBold"/>
                <a:sym typeface="Nunito SemiBold"/>
              </a:rPr>
              <a:t>Natural aging of the sensor </a:t>
            </a:r>
            <a:r>
              <a:rPr lang="en-US" sz="2800">
                <a:solidFill>
                  <a:schemeClr val="dk1"/>
                </a:solidFill>
                <a:latin typeface="Nunito SemiBold"/>
                <a:ea typeface="Nunito SemiBold"/>
                <a:cs typeface="Nunito SemiBold"/>
                <a:sym typeface="Nunito SemiBold"/>
              </a:rPr>
              <a:t>(Unlikely)</a:t>
            </a:r>
            <a:endParaRPr sz="2800">
              <a:solidFill>
                <a:schemeClr val="dk1"/>
              </a:solidFill>
              <a:latin typeface="Nunito SemiBold"/>
              <a:ea typeface="Nunito SemiBold"/>
              <a:cs typeface="Nunito SemiBold"/>
              <a:sym typeface="Nunito SemiBold"/>
            </a:endParaRPr>
          </a:p>
          <a:p>
            <a:pPr indent="-406400" lvl="0" marL="457200" rtl="0" algn="just">
              <a:spcBef>
                <a:spcPts val="0"/>
              </a:spcBef>
              <a:spcAft>
                <a:spcPts val="0"/>
              </a:spcAft>
              <a:buClr>
                <a:schemeClr val="dk1"/>
              </a:buClr>
              <a:buSzPts val="2800"/>
              <a:buFont typeface="Nunito SemiBold"/>
              <a:buChar char="●"/>
            </a:pPr>
            <a:r>
              <a:rPr lang="en-US" sz="2800">
                <a:solidFill>
                  <a:schemeClr val="dk1"/>
                </a:solidFill>
                <a:latin typeface="Nunito SemiBold"/>
                <a:ea typeface="Nunito SemiBold"/>
                <a:cs typeface="Nunito SemiBold"/>
                <a:sym typeface="Nunito SemiBold"/>
              </a:rPr>
              <a:t>Adjacent components could be affecting temp sensor </a:t>
            </a:r>
            <a:r>
              <a:rPr lang="en-US" sz="2800">
                <a:solidFill>
                  <a:schemeClr val="dk1"/>
                </a:solidFill>
                <a:latin typeface="Nunito SemiBold"/>
                <a:ea typeface="Nunito SemiBold"/>
                <a:cs typeface="Nunito SemiBold"/>
                <a:sym typeface="Nunito SemiBold"/>
              </a:rPr>
              <a:t>(Unlikely)</a:t>
            </a:r>
            <a:endParaRPr sz="2800">
              <a:solidFill>
                <a:schemeClr val="dk1"/>
              </a:solidFill>
              <a:latin typeface="Nunito SemiBold"/>
              <a:ea typeface="Nunito SemiBold"/>
              <a:cs typeface="Nunito SemiBold"/>
              <a:sym typeface="Nunito SemiBold"/>
            </a:endParaRPr>
          </a:p>
          <a:p>
            <a:pPr indent="0" lvl="0" marL="0" rtl="0" algn="just">
              <a:spcBef>
                <a:spcPts val="0"/>
              </a:spcBef>
              <a:spcAft>
                <a:spcPts val="0"/>
              </a:spcAft>
              <a:buNone/>
            </a:pPr>
            <a:r>
              <a:t/>
            </a:r>
            <a:endParaRPr sz="2400">
              <a:solidFill>
                <a:schemeClr val="dk1"/>
              </a:solidFill>
              <a:latin typeface="Nunito SemiBold"/>
              <a:ea typeface="Nunito SemiBold"/>
              <a:cs typeface="Nunito SemiBold"/>
              <a:sym typeface="Nunito SemiBold"/>
            </a:endParaRPr>
          </a:p>
          <a:p>
            <a:pPr indent="0" lvl="0" marL="0" rtl="0" algn="just">
              <a:spcBef>
                <a:spcPts val="0"/>
              </a:spcBef>
              <a:spcAft>
                <a:spcPts val="0"/>
              </a:spcAft>
              <a:buNone/>
            </a:pPr>
            <a:r>
              <a:t/>
            </a:r>
            <a:endParaRPr sz="2400">
              <a:latin typeface="Nunito SemiBold"/>
              <a:ea typeface="Nunito SemiBold"/>
              <a:cs typeface="Nunito SemiBold"/>
              <a:sym typeface="Nunito SemiBold"/>
            </a:endParaRPr>
          </a:p>
          <a:p>
            <a:pPr indent="0" lvl="0" marL="0" rtl="0" algn="just">
              <a:spcBef>
                <a:spcPts val="0"/>
              </a:spcBef>
              <a:spcAft>
                <a:spcPts val="0"/>
              </a:spcAft>
              <a:buNone/>
            </a:pPr>
            <a:r>
              <a:t/>
            </a:r>
            <a:endParaRPr sz="2400">
              <a:latin typeface="Nunito SemiBold"/>
              <a:ea typeface="Nunito SemiBold"/>
              <a:cs typeface="Nunito SemiBold"/>
              <a:sym typeface="Nunit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Identify Possible Solution(s)</a:t>
            </a:r>
            <a:endParaRPr/>
          </a:p>
        </p:txBody>
      </p:sp>
      <p:sp>
        <p:nvSpPr>
          <p:cNvPr id="309" name="Google Shape;309;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10" name="Google Shape;310;p36"/>
          <p:cNvSpPr txBox="1"/>
          <p:nvPr>
            <p:ph idx="1" type="subTitle"/>
          </p:nvPr>
        </p:nvSpPr>
        <p:spPr>
          <a:xfrm>
            <a:off x="458700" y="1038175"/>
            <a:ext cx="11312400" cy="51456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Check for KPC firmware loopholes</a:t>
            </a:r>
            <a:endParaRPr/>
          </a:p>
          <a:p>
            <a:pPr indent="-406400" lvl="0" marL="457200" rtl="0" algn="l">
              <a:spcBef>
                <a:spcPts val="0"/>
              </a:spcBef>
              <a:spcAft>
                <a:spcPts val="0"/>
              </a:spcAft>
              <a:buSzPts val="2800"/>
              <a:buChar char="●"/>
            </a:pPr>
            <a:r>
              <a:rPr lang="en-US"/>
              <a:t>Inspect signal integrity &amp; quality of temperature sensors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Check for KPC F/W Loopholes/Shortcomings</a:t>
            </a:r>
            <a:endParaRPr/>
          </a:p>
        </p:txBody>
      </p:sp>
      <p:sp>
        <p:nvSpPr>
          <p:cNvPr id="317" name="Google Shape;317;p37"/>
          <p:cNvSpPr txBox="1"/>
          <p:nvPr>
            <p:ph idx="1" type="subTitle"/>
          </p:nvPr>
        </p:nvSpPr>
        <p:spPr>
          <a:xfrm>
            <a:off x="458700" y="1003050"/>
            <a:ext cx="11312400" cy="5225400"/>
          </a:xfrm>
          <a:prstGeom prst="rect">
            <a:avLst/>
          </a:prstGeom>
        </p:spPr>
        <p:txBody>
          <a:bodyPr anchorCtr="0" anchor="t" bIns="45700" lIns="91425" spcFirstLastPara="1" rIns="91425" wrap="square" tIns="45700">
            <a:noAutofit/>
          </a:bodyPr>
          <a:lstStyle/>
          <a:p>
            <a:pPr indent="-406400" lvl="0" marL="457200" rtl="0" algn="just">
              <a:spcBef>
                <a:spcPts val="1000"/>
              </a:spcBef>
              <a:spcAft>
                <a:spcPts val="0"/>
              </a:spcAft>
              <a:buSzPts val="2800"/>
              <a:buChar char="●"/>
            </a:pPr>
            <a:r>
              <a:rPr lang="en-US"/>
              <a:t>Upon investigation, it was discovered that the current KPC firmware does not regularly check whether it is receiving a </a:t>
            </a:r>
            <a:r>
              <a:rPr lang="en-US"/>
              <a:t>signal from the temperature sensor. It only does so during a restart</a:t>
            </a:r>
            <a:endParaRPr/>
          </a:p>
          <a:p>
            <a:pPr indent="-406400" lvl="0" marL="457200" rtl="0" algn="just">
              <a:spcBef>
                <a:spcPts val="0"/>
              </a:spcBef>
              <a:spcAft>
                <a:spcPts val="0"/>
              </a:spcAft>
              <a:buSzPts val="2800"/>
              <a:buChar char="●"/>
            </a:pPr>
            <a:r>
              <a:rPr lang="en-US"/>
              <a:t>Modifications were thus made to the KPC firmware first to check or initialise the devices connected to the board before taking the temperature readings</a:t>
            </a:r>
            <a:endParaRPr/>
          </a:p>
          <a:p>
            <a:pPr indent="-406400" lvl="0" marL="457200" rtl="0" algn="just">
              <a:spcBef>
                <a:spcPts val="0"/>
              </a:spcBef>
              <a:spcAft>
                <a:spcPts val="0"/>
              </a:spcAft>
              <a:buSzPts val="2800"/>
              <a:buChar char="●"/>
            </a:pPr>
            <a:r>
              <a:rPr lang="en-US"/>
              <a:t>Tests were done for further analysis on this issue, as described on the next slides:</a:t>
            </a:r>
            <a:endParaRPr/>
          </a:p>
        </p:txBody>
      </p:sp>
      <p:sp>
        <p:nvSpPr>
          <p:cNvPr id="318" name="Google Shape;318;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791775" y="2862025"/>
            <a:ext cx="5102100" cy="2903700"/>
          </a:xfrm>
          <a:prstGeom prst="rect">
            <a:avLst/>
          </a:prstGeom>
        </p:spPr>
        <p:txBody>
          <a:bodyPr anchorCtr="0" anchor="t" bIns="45700" lIns="91425" spcFirstLastPara="1" rIns="91425" wrap="square" tIns="45700">
            <a:noAutofit/>
          </a:bodyPr>
          <a:lstStyle/>
          <a:p>
            <a:pPr indent="-482600" lvl="0" marL="609600" rtl="0" algn="l">
              <a:spcBef>
                <a:spcPts val="1000"/>
              </a:spcBef>
              <a:spcAft>
                <a:spcPts val="0"/>
              </a:spcAft>
              <a:buSzPts val="2800"/>
              <a:buAutoNum type="arabicPeriod"/>
            </a:pPr>
            <a:r>
              <a:rPr lang="en-US" u="sng">
                <a:solidFill>
                  <a:schemeClr val="hlink"/>
                </a:solidFill>
                <a:hlinkClick action="ppaction://hlinksldjump" r:id="rId3"/>
              </a:rPr>
              <a:t>Issue Definition</a:t>
            </a:r>
            <a:endParaRPr/>
          </a:p>
          <a:p>
            <a:pPr indent="-482600" lvl="0" marL="609600" rtl="0" algn="l">
              <a:spcBef>
                <a:spcPts val="0"/>
              </a:spcBef>
              <a:spcAft>
                <a:spcPts val="0"/>
              </a:spcAft>
              <a:buSzPts val="2800"/>
              <a:buAutoNum type="arabicPeriod"/>
            </a:pPr>
            <a:r>
              <a:rPr lang="en-US" u="sng">
                <a:solidFill>
                  <a:schemeClr val="hlink"/>
                </a:solidFill>
                <a:hlinkClick action="ppaction://hlinksldjump" r:id="rId4"/>
              </a:rPr>
              <a:t>What We Know</a:t>
            </a:r>
            <a:endParaRPr/>
          </a:p>
          <a:p>
            <a:pPr indent="-482600" lvl="0" marL="609600" rtl="0" algn="l">
              <a:spcBef>
                <a:spcPts val="0"/>
              </a:spcBef>
              <a:spcAft>
                <a:spcPts val="0"/>
              </a:spcAft>
              <a:buSzPts val="2800"/>
              <a:buAutoNum type="arabicPeriod"/>
            </a:pPr>
            <a:r>
              <a:rPr lang="en-US" u="sng">
                <a:solidFill>
                  <a:schemeClr val="hlink"/>
                </a:solidFill>
                <a:hlinkClick action="ppaction://hlinksldjump" r:id="rId5"/>
              </a:rPr>
              <a:t>In-house Issue Reproduction</a:t>
            </a:r>
            <a:endParaRPr/>
          </a:p>
          <a:p>
            <a:pPr indent="-482600" lvl="0" marL="609600" rtl="0" algn="l">
              <a:spcBef>
                <a:spcPts val="0"/>
              </a:spcBef>
              <a:spcAft>
                <a:spcPts val="0"/>
              </a:spcAft>
              <a:buSzPts val="2800"/>
              <a:buAutoNum type="arabicPeriod"/>
            </a:pPr>
            <a:r>
              <a:rPr lang="en-US" u="sng">
                <a:solidFill>
                  <a:schemeClr val="hlink"/>
                </a:solidFill>
                <a:hlinkClick action="ppaction://hlinksldjump" r:id="rId6"/>
              </a:rPr>
              <a:t>Analysis</a:t>
            </a:r>
            <a:endParaRPr/>
          </a:p>
          <a:p>
            <a:pPr indent="-482600" lvl="0" marL="609600" rtl="0" algn="l">
              <a:spcBef>
                <a:spcPts val="0"/>
              </a:spcBef>
              <a:spcAft>
                <a:spcPts val="0"/>
              </a:spcAft>
              <a:buSzPts val="2800"/>
              <a:buAutoNum type="arabicPeriod"/>
            </a:pPr>
            <a:r>
              <a:rPr lang="en-US" u="sng">
                <a:solidFill>
                  <a:schemeClr val="hlink"/>
                </a:solidFill>
                <a:hlinkClick action="ppaction://hlinksldjump" r:id="rId7"/>
              </a:rPr>
              <a:t>Next Steps</a:t>
            </a:r>
            <a:endParaRPr/>
          </a:p>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Tests on 12 Sampled Sensors</a:t>
            </a:r>
            <a:endParaRPr/>
          </a:p>
        </p:txBody>
      </p:sp>
      <p:sp>
        <p:nvSpPr>
          <p:cNvPr id="325" name="Google Shape;325;p38"/>
          <p:cNvSpPr txBox="1"/>
          <p:nvPr>
            <p:ph idx="1" type="subTitle"/>
          </p:nvPr>
        </p:nvSpPr>
        <p:spPr>
          <a:xfrm>
            <a:off x="458725" y="940700"/>
            <a:ext cx="11274600" cy="5460300"/>
          </a:xfrm>
          <a:prstGeom prst="rect">
            <a:avLst/>
          </a:prstGeom>
        </p:spPr>
        <p:txBody>
          <a:bodyPr anchorCtr="0" anchor="t" bIns="45700" lIns="91425" spcFirstLastPara="1" rIns="91425" wrap="square" tIns="45700">
            <a:noAutofit/>
          </a:bodyPr>
          <a:lstStyle/>
          <a:p>
            <a:pPr indent="0" lvl="0" marL="457200" rtl="0" algn="just">
              <a:spcBef>
                <a:spcPts val="1000"/>
              </a:spcBef>
              <a:spcAft>
                <a:spcPts val="0"/>
              </a:spcAft>
              <a:buNone/>
            </a:pPr>
            <a:r>
              <a:rPr lang="en-US" sz="2000"/>
              <a:t>Modified the KPC firmware to check the temperature sensors’ signals on every heartbeat, and bench tested it on 12 sample sensors, comparing the firmware readings with those of a Thermo Gun, and also the controller temp readings vs the sensor temp readings. The Infrared Thermometer was at 0.95 emissivity.</a:t>
            </a:r>
            <a:endParaRPr sz="1800"/>
          </a:p>
          <a:p>
            <a:pPr indent="-342900" lvl="0" marL="457200" rtl="0" algn="just">
              <a:spcBef>
                <a:spcPts val="1000"/>
              </a:spcBef>
              <a:spcAft>
                <a:spcPts val="0"/>
              </a:spcAft>
              <a:buSzPts val="1800"/>
              <a:buChar char="●"/>
            </a:pPr>
            <a:r>
              <a:rPr lang="en-US" sz="1800"/>
              <a:t>Comparing the readings from the controller/tank sensor and the thermo gun showed a variance that was not constant, thus rendering the thermo gun readings unreliable.</a:t>
            </a:r>
            <a:endParaRPr sz="1800"/>
          </a:p>
          <a:p>
            <a:pPr indent="-342900" lvl="0" marL="457200" rtl="0" algn="just">
              <a:spcBef>
                <a:spcPts val="0"/>
              </a:spcBef>
              <a:spcAft>
                <a:spcPts val="0"/>
              </a:spcAft>
              <a:buSzPts val="1800"/>
              <a:buChar char="●"/>
            </a:pPr>
            <a:r>
              <a:rPr lang="en-US" sz="1800"/>
              <a:t>The only time a reading wasn’t recorded was when a specific sensor (KA8S0883) which was loose on the connector side would show that it was disconnected, when the cable was moved slightly. Other sensors recorded readings normally.</a:t>
            </a:r>
            <a:endParaRPr sz="1800"/>
          </a:p>
          <a:p>
            <a:pPr indent="-342900" lvl="0" marL="457200" rtl="0" algn="just">
              <a:spcBef>
                <a:spcPts val="0"/>
              </a:spcBef>
              <a:spcAft>
                <a:spcPts val="0"/>
              </a:spcAft>
              <a:buSzPts val="1800"/>
              <a:buChar char="●"/>
            </a:pPr>
            <a:r>
              <a:rPr lang="en-US" sz="1800"/>
              <a:t>A comparison of the controller and tank temperature sensors readings showed that they were within the required specification, as shown on the next slide.</a:t>
            </a:r>
            <a:endParaRPr sz="1800"/>
          </a:p>
          <a:p>
            <a:pPr indent="-342900" lvl="0" marL="457200" rtl="0" algn="just">
              <a:spcBef>
                <a:spcPts val="0"/>
              </a:spcBef>
              <a:spcAft>
                <a:spcPts val="0"/>
              </a:spcAft>
              <a:buSzPts val="1800"/>
              <a:buChar char="●"/>
            </a:pPr>
            <a:r>
              <a:rPr lang="en-US" sz="1800"/>
              <a:t>For more detailed information, refer to the following sheet: </a:t>
            </a:r>
            <a:r>
              <a:rPr lang="en-US" sz="1800" u="sng">
                <a:solidFill>
                  <a:schemeClr val="hlink"/>
                </a:solidFill>
                <a:hlinkClick r:id="rId3"/>
              </a:rPr>
              <a:t>KPC vs Thermo Gun Readings Comparison</a:t>
            </a:r>
            <a:endParaRPr sz="1800"/>
          </a:p>
        </p:txBody>
      </p:sp>
      <p:sp>
        <p:nvSpPr>
          <p:cNvPr id="326" name="Google Shape;326;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Results: 12 Sampled Sensors (Cont’d)</a:t>
            </a:r>
            <a:endParaRPr/>
          </a:p>
        </p:txBody>
      </p:sp>
      <p:sp>
        <p:nvSpPr>
          <p:cNvPr id="333" name="Google Shape;333;p3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34" name="Google Shape;334;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35" name="Google Shape;335;p39" title="Chart"/>
          <p:cNvPicPr preferRelativeResize="0"/>
          <p:nvPr/>
        </p:nvPicPr>
        <p:blipFill>
          <a:blip r:embed="rId3">
            <a:alphaModFix/>
          </a:blip>
          <a:stretch>
            <a:fillRect/>
          </a:stretch>
        </p:blipFill>
        <p:spPr>
          <a:xfrm>
            <a:off x="458725" y="957250"/>
            <a:ext cx="11274600" cy="5227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Results: 12 Sampled Sensors (Cont’d)</a:t>
            </a:r>
            <a:endParaRPr/>
          </a:p>
        </p:txBody>
      </p:sp>
      <p:sp>
        <p:nvSpPr>
          <p:cNvPr id="342" name="Google Shape;342;p40"/>
          <p:cNvSpPr txBox="1"/>
          <p:nvPr>
            <p:ph idx="1" type="subTitle"/>
          </p:nvPr>
        </p:nvSpPr>
        <p:spPr>
          <a:xfrm>
            <a:off x="458725" y="957200"/>
            <a:ext cx="11274600" cy="544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43" name="Google Shape;343;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44" name="Google Shape;344;p40" title="Chart"/>
          <p:cNvPicPr preferRelativeResize="0"/>
          <p:nvPr/>
        </p:nvPicPr>
        <p:blipFill>
          <a:blip r:embed="rId3">
            <a:alphaModFix/>
          </a:blip>
          <a:stretch>
            <a:fillRect/>
          </a:stretch>
        </p:blipFill>
        <p:spPr>
          <a:xfrm>
            <a:off x="458725" y="957125"/>
            <a:ext cx="11274600" cy="544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12 Sampled Sensors (Cont’d)</a:t>
            </a:r>
            <a:endParaRPr/>
          </a:p>
        </p:txBody>
      </p:sp>
      <p:sp>
        <p:nvSpPr>
          <p:cNvPr id="351" name="Google Shape;351;p41"/>
          <p:cNvSpPr txBox="1"/>
          <p:nvPr>
            <p:ph idx="1" type="subTitle"/>
          </p:nvPr>
        </p:nvSpPr>
        <p:spPr>
          <a:xfrm>
            <a:off x="458725" y="955875"/>
            <a:ext cx="11274600" cy="5445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52" name="Google Shape;352;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53" name="Google Shape;353;p41" title="Chart"/>
          <p:cNvPicPr preferRelativeResize="0"/>
          <p:nvPr/>
        </p:nvPicPr>
        <p:blipFill>
          <a:blip r:embed="rId3">
            <a:alphaModFix/>
          </a:blip>
          <a:stretch>
            <a:fillRect/>
          </a:stretch>
        </p:blipFill>
        <p:spPr>
          <a:xfrm>
            <a:off x="458550" y="955875"/>
            <a:ext cx="11274600" cy="5445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Testing Modified Firmware on Test KP</a:t>
            </a:r>
            <a:endParaRPr/>
          </a:p>
        </p:txBody>
      </p:sp>
      <p:sp>
        <p:nvSpPr>
          <p:cNvPr id="360" name="Google Shape;360;p42"/>
          <p:cNvSpPr txBox="1"/>
          <p:nvPr>
            <p:ph idx="1" type="subTitle"/>
          </p:nvPr>
        </p:nvSpPr>
        <p:spPr>
          <a:xfrm>
            <a:off x="458700" y="1090000"/>
            <a:ext cx="11274600" cy="5180400"/>
          </a:xfrm>
          <a:prstGeom prst="rect">
            <a:avLst/>
          </a:prstGeom>
        </p:spPr>
        <p:txBody>
          <a:bodyPr anchorCtr="0" anchor="t" bIns="45700" lIns="91425" spcFirstLastPara="1" rIns="91425" wrap="square" tIns="45700">
            <a:noAutofit/>
          </a:bodyPr>
          <a:lstStyle/>
          <a:p>
            <a:pPr indent="0" lvl="0" marL="457200" rtl="0" algn="just">
              <a:spcBef>
                <a:spcPts val="1000"/>
              </a:spcBef>
              <a:spcAft>
                <a:spcPts val="0"/>
              </a:spcAft>
              <a:buNone/>
            </a:pPr>
            <a:r>
              <a:rPr lang="en-US" sz="2400"/>
              <a:t>Modified the KPC firmware to check the temperature sensors’ signals every 20 minutes, while attempting to modify the sensors’ bit resolution, and tested it on the same prod-int KP used previously to do in-house tests, for 3 days. There was no dispense activity during the test.</a:t>
            </a:r>
            <a:endParaRPr sz="2400"/>
          </a:p>
          <a:p>
            <a:pPr indent="-355600" lvl="0" marL="457200" rtl="0" algn="just">
              <a:spcBef>
                <a:spcPts val="1000"/>
              </a:spcBef>
              <a:spcAft>
                <a:spcPts val="0"/>
              </a:spcAft>
              <a:buSzPts val="2000"/>
              <a:buChar char="●"/>
            </a:pPr>
            <a:r>
              <a:rPr lang="en-US" sz="2000"/>
              <a:t>Both the onboard and external temperature sensors recorded readings normally during the duration of the test.</a:t>
            </a:r>
            <a:endParaRPr sz="2000"/>
          </a:p>
          <a:p>
            <a:pPr indent="-355600" lvl="0" marL="457200" rtl="0" algn="just">
              <a:spcBef>
                <a:spcPts val="0"/>
              </a:spcBef>
              <a:spcAft>
                <a:spcPts val="0"/>
              </a:spcAft>
              <a:buSzPts val="2000"/>
              <a:buChar char="●"/>
            </a:pPr>
            <a:r>
              <a:rPr lang="en-US" sz="2000"/>
              <a:t>Changing the resolution (accuracy) of the onboard sensor from 12 to 10 was successful, while for the tank temperature sensor changing from 9 to 10 was unsuccessful</a:t>
            </a:r>
            <a:endParaRPr sz="2000"/>
          </a:p>
          <a:p>
            <a:pPr indent="-355600" lvl="0" marL="457200" rtl="0" algn="just">
              <a:spcBef>
                <a:spcPts val="0"/>
              </a:spcBef>
              <a:spcAft>
                <a:spcPts val="0"/>
              </a:spcAft>
              <a:buSzPts val="2000"/>
              <a:buChar char="●"/>
            </a:pPr>
            <a:r>
              <a:rPr lang="en-US" sz="2000"/>
              <a:t>The graph on the next slide shows a comparison of the onboard and external temperature readings during the duration of the test</a:t>
            </a:r>
            <a:endParaRPr sz="2000"/>
          </a:p>
          <a:p>
            <a:pPr indent="-355600" lvl="0" marL="457200" rtl="0" algn="just">
              <a:spcBef>
                <a:spcPts val="0"/>
              </a:spcBef>
              <a:spcAft>
                <a:spcPts val="0"/>
              </a:spcAft>
              <a:buSzPts val="2000"/>
              <a:buChar char="●"/>
            </a:pPr>
            <a:r>
              <a:rPr lang="en-US" sz="2000"/>
              <a:t>For more detailed information, refer to the following sheet: </a:t>
            </a:r>
            <a:r>
              <a:rPr lang="en-US" sz="2000" u="sng">
                <a:solidFill>
                  <a:schemeClr val="hlink"/>
                </a:solidFill>
                <a:hlinkClick r:id="rId3"/>
              </a:rPr>
              <a:t>Modified KPC F/W Readings</a:t>
            </a:r>
            <a:endParaRPr sz="2000"/>
          </a:p>
        </p:txBody>
      </p:sp>
      <p:sp>
        <p:nvSpPr>
          <p:cNvPr id="361" name="Google Shape;361;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Modified Firmware on Test KP (Cont’d)</a:t>
            </a:r>
            <a:endParaRPr/>
          </a:p>
        </p:txBody>
      </p:sp>
      <p:sp>
        <p:nvSpPr>
          <p:cNvPr id="368" name="Google Shape;368;p4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69" name="Google Shape;369;p4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70" name="Google Shape;370;p43" title="Chart"/>
          <p:cNvPicPr preferRelativeResize="0"/>
          <p:nvPr/>
        </p:nvPicPr>
        <p:blipFill>
          <a:blip r:embed="rId3">
            <a:alphaModFix/>
          </a:blip>
          <a:stretch>
            <a:fillRect/>
          </a:stretch>
        </p:blipFill>
        <p:spPr>
          <a:xfrm>
            <a:off x="458725" y="1332475"/>
            <a:ext cx="11312374" cy="4851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Setup: Measuring Time Delay in Initializing Sensors</a:t>
            </a:r>
            <a:endParaRPr/>
          </a:p>
        </p:txBody>
      </p:sp>
      <p:sp>
        <p:nvSpPr>
          <p:cNvPr id="377" name="Google Shape;377;p44"/>
          <p:cNvSpPr txBox="1"/>
          <p:nvPr>
            <p:ph idx="1" type="subTitle"/>
          </p:nvPr>
        </p:nvSpPr>
        <p:spPr>
          <a:xfrm>
            <a:off x="458699" y="1003045"/>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Test Parameters:</a:t>
            </a:r>
            <a:endParaRPr/>
          </a:p>
          <a:p>
            <a:pPr indent="-406400" lvl="0" marL="457200" rtl="0" algn="l">
              <a:spcBef>
                <a:spcPts val="1000"/>
              </a:spcBef>
              <a:spcAft>
                <a:spcPts val="0"/>
              </a:spcAft>
              <a:buSzPts val="2800"/>
              <a:buChar char="●"/>
            </a:pPr>
            <a:r>
              <a:rPr lang="en-US"/>
              <a:t>Introduced a delay of 5 seconds between every temperature reading</a:t>
            </a:r>
            <a:endParaRPr/>
          </a:p>
          <a:p>
            <a:pPr indent="-406400" lvl="0" marL="457200" rtl="0" algn="l">
              <a:spcBef>
                <a:spcPts val="0"/>
              </a:spcBef>
              <a:spcAft>
                <a:spcPts val="0"/>
              </a:spcAft>
              <a:buSzPts val="2800"/>
              <a:buChar char="●"/>
            </a:pPr>
            <a:r>
              <a:rPr lang="en-US"/>
              <a:t>Measured time taken to do initial scan of the sensors</a:t>
            </a:r>
            <a:endParaRPr/>
          </a:p>
          <a:p>
            <a:pPr indent="-406400" lvl="0" marL="457200" rtl="0" algn="l">
              <a:spcBef>
                <a:spcPts val="0"/>
              </a:spcBef>
              <a:spcAft>
                <a:spcPts val="0"/>
              </a:spcAft>
              <a:buSzPts val="2800"/>
              <a:buChar char="●"/>
            </a:pPr>
            <a:r>
              <a:rPr lang="en-US"/>
              <a:t>Introduced a repeat scan when a sensor is detected to be disconnected or when -127 is returned</a:t>
            </a:r>
            <a:endParaRPr/>
          </a:p>
        </p:txBody>
      </p:sp>
      <p:sp>
        <p:nvSpPr>
          <p:cNvPr id="378" name="Google Shape;378;p4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Results: </a:t>
            </a:r>
            <a:r>
              <a:rPr lang="en-US"/>
              <a:t>Measuring Time Delay in Initializing Sensors</a:t>
            </a:r>
            <a:endParaRPr/>
          </a:p>
        </p:txBody>
      </p:sp>
      <p:sp>
        <p:nvSpPr>
          <p:cNvPr id="385" name="Google Shape;385;p45"/>
          <p:cNvSpPr txBox="1"/>
          <p:nvPr>
            <p:ph idx="1" type="subTitle"/>
          </p:nvPr>
        </p:nvSpPr>
        <p:spPr>
          <a:xfrm>
            <a:off x="458699" y="1003045"/>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Test Results:</a:t>
            </a:r>
            <a:endParaRPr/>
          </a:p>
          <a:p>
            <a:pPr indent="-381000" lvl="0" marL="457200" rtl="0" algn="l">
              <a:spcBef>
                <a:spcPts val="1000"/>
              </a:spcBef>
              <a:spcAft>
                <a:spcPts val="0"/>
              </a:spcAft>
              <a:buSzPts val="2400"/>
              <a:buChar char="●"/>
            </a:pPr>
            <a:r>
              <a:rPr lang="en-US" sz="2400"/>
              <a:t>Initial scan of the sensors takes 110ms when two devices are detected</a:t>
            </a:r>
            <a:endParaRPr sz="2400"/>
          </a:p>
          <a:p>
            <a:pPr indent="-381000" lvl="0" marL="457200" rtl="0" algn="l">
              <a:spcBef>
                <a:spcPts val="0"/>
              </a:spcBef>
              <a:spcAft>
                <a:spcPts val="0"/>
              </a:spcAft>
              <a:buSzPts val="2400"/>
              <a:buChar char="●"/>
            </a:pPr>
            <a:r>
              <a:rPr lang="en-US" sz="2400"/>
              <a:t>Repeat scan of the sensors takes 40ms when one device is detected</a:t>
            </a:r>
            <a:endParaRPr sz="2400"/>
          </a:p>
          <a:p>
            <a:pPr indent="-381000" lvl="0" marL="457200" rtl="0" algn="l">
              <a:spcBef>
                <a:spcPts val="0"/>
              </a:spcBef>
              <a:spcAft>
                <a:spcPts val="0"/>
              </a:spcAft>
              <a:buSzPts val="2400"/>
              <a:buChar char="●"/>
            </a:pPr>
            <a:r>
              <a:rPr lang="en-US" sz="2400"/>
              <a:t>Repeat scan continues in every temperature reading until 2nd sensor is detected</a:t>
            </a:r>
            <a:endParaRPr sz="2400"/>
          </a:p>
          <a:p>
            <a:pPr indent="-381000" lvl="0" marL="457200" rtl="0" algn="l">
              <a:spcBef>
                <a:spcPts val="0"/>
              </a:spcBef>
              <a:spcAft>
                <a:spcPts val="0"/>
              </a:spcAft>
              <a:buSzPts val="2400"/>
              <a:buChar char="●"/>
            </a:pPr>
            <a:r>
              <a:rPr lang="en-US" sz="2400"/>
              <a:t>When sensor disconnects during a reading and returns -127 (Unknown), a repeat scan is done on the sensor that returned -127 before the next reading is taken</a:t>
            </a:r>
            <a:endParaRPr/>
          </a:p>
          <a:p>
            <a:pPr indent="0" lvl="0" marL="0" rtl="0" algn="l">
              <a:spcBef>
                <a:spcPts val="1000"/>
              </a:spcBef>
              <a:spcAft>
                <a:spcPts val="0"/>
              </a:spcAft>
              <a:buNone/>
            </a:pPr>
            <a:r>
              <a:t/>
            </a:r>
            <a:endParaRPr sz="2400"/>
          </a:p>
        </p:txBody>
      </p:sp>
      <p:sp>
        <p:nvSpPr>
          <p:cNvPr id="386" name="Google Shape;386;p4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Signal Integrity of the Sensor</a:t>
            </a:r>
            <a:endParaRPr/>
          </a:p>
        </p:txBody>
      </p:sp>
      <p:sp>
        <p:nvSpPr>
          <p:cNvPr id="393" name="Google Shape;393;p4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None/>
            </a:pPr>
            <a:r>
              <a:rPr lang="en-US"/>
              <a:t>Ruled out as a root cause as the criteria for classifying the problem as being caused by a faulty signal is not met according to the firmware code</a:t>
            </a:r>
            <a:endParaRPr/>
          </a:p>
        </p:txBody>
      </p:sp>
      <p:sp>
        <p:nvSpPr>
          <p:cNvPr id="394" name="Google Shape;394;p4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401" name="Google Shape;401;p47"/>
          <p:cNvSpPr txBox="1"/>
          <p:nvPr>
            <p:ph idx="1" type="subTitle"/>
          </p:nvPr>
        </p:nvSpPr>
        <p:spPr>
          <a:xfrm>
            <a:off x="458700" y="1104900"/>
            <a:ext cx="11274600" cy="5295900"/>
          </a:xfrm>
          <a:prstGeom prst="rect">
            <a:avLst/>
          </a:prstGeom>
        </p:spPr>
        <p:txBody>
          <a:bodyPr anchorCtr="0" anchor="t" bIns="45700" lIns="91425" spcFirstLastPara="1" rIns="91425" wrap="square" tIns="45700">
            <a:noAutofit/>
          </a:bodyPr>
          <a:lstStyle/>
          <a:p>
            <a:pPr indent="-406400" lvl="0" marL="457200" rtl="0" algn="just">
              <a:spcBef>
                <a:spcPts val="1000"/>
              </a:spcBef>
              <a:spcAft>
                <a:spcPts val="0"/>
              </a:spcAft>
              <a:buSzPts val="2800"/>
              <a:buChar char="●"/>
            </a:pPr>
            <a:r>
              <a:rPr lang="en-US"/>
              <a:t>Modifying the KPC firmware to initialize the devices (sensors)</a:t>
            </a:r>
            <a:r>
              <a:rPr lang="en-US"/>
              <a:t> </a:t>
            </a:r>
            <a:r>
              <a:rPr lang="en-US"/>
              <a:t>connected to the board proved to be successful in mitigating the Temp State OU problem</a:t>
            </a:r>
            <a:endParaRPr/>
          </a:p>
          <a:p>
            <a:pPr indent="-406400" lvl="0" marL="457200" rtl="0" algn="just">
              <a:spcBef>
                <a:spcPts val="0"/>
              </a:spcBef>
              <a:spcAft>
                <a:spcPts val="0"/>
              </a:spcAft>
              <a:buSzPts val="2800"/>
              <a:buChar char="●"/>
            </a:pPr>
            <a:r>
              <a:rPr lang="en-US"/>
              <a:t>Delay in initializing sensors is negligible</a:t>
            </a:r>
            <a:endParaRPr/>
          </a:p>
          <a:p>
            <a:pPr indent="0" lvl="0" marL="457200" rtl="0" algn="l">
              <a:spcBef>
                <a:spcPts val="1000"/>
              </a:spcBef>
              <a:spcAft>
                <a:spcPts val="0"/>
              </a:spcAft>
              <a:buNone/>
            </a:pPr>
            <a:r>
              <a:t/>
            </a:r>
            <a:endParaRPr/>
          </a:p>
          <a:p>
            <a:pPr indent="0" lvl="0" marL="0" rtl="0" algn="l">
              <a:spcBef>
                <a:spcPts val="1000"/>
              </a:spcBef>
              <a:spcAft>
                <a:spcPts val="0"/>
              </a:spcAft>
              <a:buNone/>
            </a:pPr>
            <a:r>
              <a:rPr b="1" lang="en-US"/>
              <a:t>Recommendation</a:t>
            </a:r>
            <a:endParaRPr b="1"/>
          </a:p>
          <a:p>
            <a:pPr indent="-406400" lvl="0" marL="457200" rtl="0" algn="just">
              <a:spcBef>
                <a:spcPts val="1000"/>
              </a:spcBef>
              <a:spcAft>
                <a:spcPts val="0"/>
              </a:spcAft>
              <a:buSzPts val="2800"/>
              <a:buChar char="●"/>
            </a:pPr>
            <a:r>
              <a:rPr lang="en-US"/>
              <a:t>Apply the changes made during these tests to the current firmware code, to initialize the sensors initially and when the Temp State reads OU - Software to incorporate the changes in a future release</a:t>
            </a:r>
            <a:endParaRPr/>
          </a:p>
          <a:p>
            <a:pPr indent="0" lvl="0" marL="457200" rtl="0" algn="l">
              <a:spcBef>
                <a:spcPts val="1000"/>
              </a:spcBef>
              <a:spcAft>
                <a:spcPts val="0"/>
              </a:spcAft>
              <a:buNone/>
            </a:pPr>
            <a:r>
              <a:t/>
            </a:r>
            <a:endParaRPr/>
          </a:p>
        </p:txBody>
      </p:sp>
      <p:sp>
        <p:nvSpPr>
          <p:cNvPr id="402" name="Google Shape;402;p4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58700" y="1017875"/>
            <a:ext cx="11312400" cy="5201700"/>
          </a:xfrm>
          <a:prstGeom prst="rect">
            <a:avLst/>
          </a:prstGeom>
        </p:spPr>
        <p:txBody>
          <a:bodyPr anchorCtr="0" anchor="t" bIns="45700" lIns="91425" spcFirstLastPara="1" rIns="91425" wrap="square" tIns="45700">
            <a:noAutofit/>
          </a:bodyPr>
          <a:lstStyle/>
          <a:p>
            <a:pPr indent="-406400" lvl="0" marL="457200" rtl="0" algn="just">
              <a:spcBef>
                <a:spcPts val="1000"/>
              </a:spcBef>
              <a:spcAft>
                <a:spcPts val="0"/>
              </a:spcAft>
              <a:buSzPts val="2800"/>
              <a:buChar char="●"/>
            </a:pPr>
            <a:r>
              <a:rPr lang="en-US"/>
              <a:t>A</a:t>
            </a:r>
            <a:r>
              <a:rPr lang="en-US"/>
              <a:t> number of the KP tank temperature sensors are sending OU alerts while at the same time the ethanol sensor reading momentarily drops to 0. This causes failure on the temp sensors which end up needing to be h</a:t>
            </a:r>
            <a:r>
              <a:rPr lang="en-US"/>
              <a:t>a</a:t>
            </a:r>
            <a:r>
              <a:rPr lang="en-US"/>
              <a:t>rd/soft reset or replaced (NOC PRB 60).</a:t>
            </a:r>
            <a:endParaRPr/>
          </a:p>
          <a:p>
            <a:pPr indent="-406400" lvl="0" marL="457200" rtl="0" algn="just">
              <a:spcBef>
                <a:spcPts val="0"/>
              </a:spcBef>
              <a:spcAft>
                <a:spcPts val="0"/>
              </a:spcAft>
              <a:buSzPts val="2800"/>
              <a:buChar char="●"/>
            </a:pPr>
            <a:r>
              <a:rPr lang="en-US"/>
              <a:t>So far 12 cases have been reported as logged in this </a:t>
            </a:r>
            <a:r>
              <a:rPr lang="en-US" u="sng">
                <a:solidFill>
                  <a:schemeClr val="hlink"/>
                </a:solidFill>
                <a:hlinkClick r:id="rId3"/>
              </a:rPr>
              <a:t>google sheet</a:t>
            </a:r>
            <a:r>
              <a:rPr lang="en-US"/>
              <a:t>.</a:t>
            </a:r>
            <a:endParaRPr/>
          </a:p>
          <a:p>
            <a:pPr indent="-406400" lvl="0" marL="457200" rtl="0" algn="just">
              <a:spcBef>
                <a:spcPts val="0"/>
              </a:spcBef>
              <a:spcAft>
                <a:spcPts val="0"/>
              </a:spcAft>
              <a:buSzPts val="2800"/>
              <a:buChar char="●"/>
            </a:pPr>
            <a:r>
              <a:rPr lang="en-US"/>
              <a:t>Scope of the project: To find the root cause of the failure, to investigate the relation between the 2 sensors suddenly dropping to zero at the same time, find a solution/recommendation for an improvement in design/change in sensor.</a:t>
            </a:r>
            <a:endParaRPr/>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86" name="Google Shape;186;p22"/>
          <p:cNvSpPr txBox="1"/>
          <p:nvPr>
            <p:ph idx="1" type="subTitle"/>
          </p:nvPr>
        </p:nvSpPr>
        <p:spPr>
          <a:xfrm>
            <a:off x="458700" y="1003050"/>
            <a:ext cx="11312400" cy="52782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Data collected on the 12 KPs showed 2 common behaviours at the time of incident:</a:t>
            </a:r>
            <a:endParaRPr/>
          </a:p>
          <a:p>
            <a:pPr indent="-381000" lvl="3" marL="1828800" rtl="0" algn="l">
              <a:spcBef>
                <a:spcPts val="0"/>
              </a:spcBef>
              <a:spcAft>
                <a:spcPts val="0"/>
              </a:spcAft>
              <a:buSzPts val="2400"/>
              <a:buAutoNum type="arabicPeriod"/>
            </a:pPr>
            <a:r>
              <a:rPr lang="en-US" sz="2400"/>
              <a:t>Firmware verification failure - 4 KPs.</a:t>
            </a:r>
            <a:endParaRPr sz="2400"/>
          </a:p>
          <a:p>
            <a:pPr indent="-381000" lvl="3" marL="1828800" rtl="0" algn="l">
              <a:spcBef>
                <a:spcPts val="0"/>
              </a:spcBef>
              <a:spcAft>
                <a:spcPts val="0"/>
              </a:spcAft>
              <a:buSzPts val="2400"/>
              <a:buAutoNum type="arabicPeriod"/>
            </a:pPr>
            <a:r>
              <a:rPr lang="en-US" sz="2400"/>
              <a:t>Missing modem data in heartbeat - 8 KPs.</a:t>
            </a:r>
            <a:endParaRPr sz="2400"/>
          </a:p>
          <a:p>
            <a:pPr indent="-406400" lvl="0" marL="457200" rtl="0" algn="l">
              <a:spcBef>
                <a:spcPts val="0"/>
              </a:spcBef>
              <a:spcAft>
                <a:spcPts val="0"/>
              </a:spcAft>
              <a:buSzPts val="2800"/>
              <a:buChar char="●"/>
            </a:pPr>
            <a:r>
              <a:rPr lang="en-US"/>
              <a:t>3 KPs were selected for further investigations: KP-0005, KP-0566, KP-0800. </a:t>
            </a:r>
            <a:endParaRPr/>
          </a:p>
          <a:p>
            <a:pPr indent="0" lvl="0" marL="457200" rtl="0" algn="l">
              <a:spcBef>
                <a:spcPts val="1000"/>
              </a:spcBef>
              <a:spcAft>
                <a:spcPts val="0"/>
              </a:spcAft>
              <a:buNone/>
            </a:pPr>
            <a:r>
              <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88" name="Google Shape;188;p22"/>
          <p:cNvGraphicFramePr/>
          <p:nvPr/>
        </p:nvGraphicFramePr>
        <p:xfrm>
          <a:off x="834475" y="4102150"/>
          <a:ext cx="3000000" cy="3000000"/>
        </p:xfrm>
        <a:graphic>
          <a:graphicData uri="http://schemas.openxmlformats.org/drawingml/2006/table">
            <a:tbl>
              <a:tblPr>
                <a:noFill/>
                <a:tableStyleId>{98F6A22A-DA88-4DBE-8CC7-B7C778A0E435}</a:tableStyleId>
              </a:tblPr>
              <a:tblGrid>
                <a:gridCol w="2652900"/>
                <a:gridCol w="7634100"/>
              </a:tblGrid>
              <a:tr h="338075">
                <a:tc>
                  <a:txBody>
                    <a:bodyPr/>
                    <a:lstStyle/>
                    <a:p>
                      <a:pPr indent="0" lvl="0" marL="0" rtl="0" algn="l">
                        <a:spcBef>
                          <a:spcPts val="0"/>
                        </a:spcBef>
                        <a:spcAft>
                          <a:spcPts val="0"/>
                        </a:spcAft>
                        <a:buNone/>
                      </a:pPr>
                      <a:r>
                        <a:rPr b="1" lang="en-US" sz="2400">
                          <a:latin typeface="Nunito"/>
                          <a:ea typeface="Nunito"/>
                          <a:cs typeface="Nunito"/>
                          <a:sym typeface="Nunito"/>
                        </a:rPr>
                        <a:t>KP Serial</a:t>
                      </a:r>
                      <a:endParaRPr b="1" sz="2400">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US" sz="2400">
                          <a:latin typeface="Nunito"/>
                          <a:ea typeface="Nunito"/>
                          <a:cs typeface="Nunito"/>
                          <a:sym typeface="Nunito"/>
                        </a:rPr>
                        <a:t>Date/Time of OU Occurrence</a:t>
                      </a:r>
                      <a:endParaRPr b="1" sz="2400">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8075">
                <a:tc>
                  <a:txBody>
                    <a:bodyPr/>
                    <a:lstStyle/>
                    <a:p>
                      <a:pPr indent="0" lvl="0" marL="0" rtl="0" algn="l">
                        <a:spcBef>
                          <a:spcPts val="0"/>
                        </a:spcBef>
                        <a:spcAft>
                          <a:spcPts val="0"/>
                        </a:spcAft>
                        <a:buNone/>
                      </a:pPr>
                      <a:r>
                        <a:rPr lang="en-US" sz="2400">
                          <a:latin typeface="Nunito"/>
                          <a:ea typeface="Nunito"/>
                          <a:cs typeface="Nunito"/>
                          <a:sym typeface="Nunito"/>
                        </a:rPr>
                        <a:t>KP-0005</a:t>
                      </a:r>
                      <a:endParaRPr sz="2400">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400">
                          <a:latin typeface="Nunito"/>
                          <a:ea typeface="Nunito"/>
                          <a:cs typeface="Nunito"/>
                          <a:sym typeface="Nunito"/>
                        </a:rPr>
                        <a:t>24th Jan 2020 (Twice: 3:43 p.m. and 3:45 p.m.)</a:t>
                      </a:r>
                      <a:endParaRPr sz="2400">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8075">
                <a:tc>
                  <a:txBody>
                    <a:bodyPr/>
                    <a:lstStyle/>
                    <a:p>
                      <a:pPr indent="0" lvl="0" marL="0" rtl="0" algn="l">
                        <a:spcBef>
                          <a:spcPts val="0"/>
                        </a:spcBef>
                        <a:spcAft>
                          <a:spcPts val="0"/>
                        </a:spcAft>
                        <a:buNone/>
                      </a:pPr>
                      <a:r>
                        <a:rPr lang="en-US" sz="2400">
                          <a:latin typeface="Nunito"/>
                          <a:ea typeface="Nunito"/>
                          <a:cs typeface="Nunito"/>
                          <a:sym typeface="Nunito"/>
                        </a:rPr>
                        <a:t>KP-0566</a:t>
                      </a:r>
                      <a:endParaRPr sz="2400">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400">
                          <a:latin typeface="Nunito"/>
                          <a:ea typeface="Nunito"/>
                          <a:cs typeface="Nunito"/>
                          <a:sym typeface="Nunito"/>
                        </a:rPr>
                        <a:t>16th (1:23 p.m.) and 24th (2:16 p.m.) Jan 2020.</a:t>
                      </a:r>
                      <a:endParaRPr sz="2400">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8075">
                <a:tc>
                  <a:txBody>
                    <a:bodyPr/>
                    <a:lstStyle/>
                    <a:p>
                      <a:pPr indent="0" lvl="0" marL="0" rtl="0" algn="l">
                        <a:spcBef>
                          <a:spcPts val="0"/>
                        </a:spcBef>
                        <a:spcAft>
                          <a:spcPts val="0"/>
                        </a:spcAft>
                        <a:buNone/>
                      </a:pPr>
                      <a:r>
                        <a:rPr lang="en-US" sz="2400">
                          <a:latin typeface="Nunito"/>
                          <a:ea typeface="Nunito"/>
                          <a:cs typeface="Nunito"/>
                          <a:sym typeface="Nunito"/>
                        </a:rPr>
                        <a:t>KP-0800</a:t>
                      </a:r>
                      <a:endParaRPr sz="2400">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2400">
                          <a:latin typeface="Nunito"/>
                          <a:ea typeface="Nunito"/>
                          <a:cs typeface="Nunito"/>
                          <a:sym typeface="Nunito"/>
                        </a:rPr>
                        <a:t>16th (6:04 p.m.) and 23rd (2:40 p.m.)</a:t>
                      </a:r>
                      <a:endParaRPr sz="2400">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95" name="Google Shape;195;p23"/>
          <p:cNvSpPr txBox="1"/>
          <p:nvPr>
            <p:ph idx="1" type="subTitle"/>
          </p:nvPr>
        </p:nvSpPr>
        <p:spPr>
          <a:xfrm>
            <a:off x="458700" y="1003050"/>
            <a:ext cx="11312400" cy="4851900"/>
          </a:xfrm>
          <a:prstGeom prst="rect">
            <a:avLst/>
          </a:prstGeom>
        </p:spPr>
        <p:txBody>
          <a:bodyPr anchorCtr="0" anchor="t" bIns="91425" lIns="91425" spcFirstLastPara="1" rIns="91425" wrap="square" tIns="0">
            <a:noAutofit/>
          </a:bodyPr>
          <a:lstStyle/>
          <a:p>
            <a:pPr indent="-406400" lvl="0" marL="457200" rtl="0" algn="just">
              <a:spcBef>
                <a:spcPts val="1000"/>
              </a:spcBef>
              <a:spcAft>
                <a:spcPts val="0"/>
              </a:spcAft>
              <a:buSzPts val="2800"/>
              <a:buChar char="●"/>
            </a:pPr>
            <a:r>
              <a:rPr lang="en-US"/>
              <a:t>Incident occurred after a KP restart in all 3 cases</a:t>
            </a:r>
            <a:endParaRPr/>
          </a:p>
          <a:p>
            <a:pPr indent="-406400" lvl="0" marL="457200" rtl="0" algn="just">
              <a:spcBef>
                <a:spcPts val="0"/>
              </a:spcBef>
              <a:spcAft>
                <a:spcPts val="0"/>
              </a:spcAft>
              <a:buSzPts val="2800"/>
              <a:buChar char="●"/>
            </a:pPr>
            <a:r>
              <a:rPr lang="en-US"/>
              <a:t>Restart seems to affect both the ethanol and temperature sensors, either at the same time or at different times</a:t>
            </a:r>
            <a:endParaRPr/>
          </a:p>
          <a:p>
            <a:pPr indent="-406400" lvl="0" marL="457200" rtl="0" algn="just">
              <a:spcBef>
                <a:spcPts val="0"/>
              </a:spcBef>
              <a:spcAft>
                <a:spcPts val="0"/>
              </a:spcAft>
              <a:buSzPts val="2800"/>
              <a:buChar char="●"/>
            </a:pPr>
            <a:r>
              <a:rPr lang="en-US"/>
              <a:t>Out of the 3 KPs, 2 had firmware verification errors at the time of the incident</a:t>
            </a:r>
            <a:endParaRPr/>
          </a:p>
          <a:p>
            <a:pPr indent="-406400" lvl="0" marL="457200" rtl="0" algn="just">
              <a:spcBef>
                <a:spcPts val="0"/>
              </a:spcBef>
              <a:spcAft>
                <a:spcPts val="0"/>
              </a:spcAft>
              <a:buSzPts val="2800"/>
              <a:buChar char="●"/>
            </a:pPr>
            <a:r>
              <a:rPr lang="en-US"/>
              <a:t>Modem data on database missing most of the time for all 3 KPs</a:t>
            </a:r>
            <a:endParaRPr/>
          </a:p>
        </p:txBody>
      </p:sp>
      <p:sp>
        <p:nvSpPr>
          <p:cNvPr id="196" name="Google Shape;196;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Reproducing the Issue In House</a:t>
            </a:r>
            <a:endParaRPr/>
          </a:p>
        </p:txBody>
      </p:sp>
      <p:sp>
        <p:nvSpPr>
          <p:cNvPr id="203" name="Google Shape;203;p24"/>
          <p:cNvSpPr txBox="1"/>
          <p:nvPr>
            <p:ph idx="1" type="subTitle"/>
          </p:nvPr>
        </p:nvSpPr>
        <p:spPr>
          <a:xfrm>
            <a:off x="496500" y="1003050"/>
            <a:ext cx="11274600" cy="48519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None/>
            </a:pPr>
            <a:r>
              <a:rPr b="1" lang="en-US"/>
              <a:t>Test Setup &amp; Procedure</a:t>
            </a:r>
            <a:endParaRPr b="1"/>
          </a:p>
          <a:p>
            <a:pPr indent="-406400" lvl="0" marL="457200" rtl="0" algn="just">
              <a:spcBef>
                <a:spcPts val="1000"/>
              </a:spcBef>
              <a:spcAft>
                <a:spcPts val="0"/>
              </a:spcAft>
              <a:buSzPts val="2800"/>
              <a:buChar char="●"/>
            </a:pPr>
            <a:r>
              <a:rPr lang="en-US"/>
              <a:t>One prod-int KP for maintenance used for the test</a:t>
            </a:r>
            <a:endParaRPr/>
          </a:p>
          <a:p>
            <a:pPr indent="-406400" lvl="0" marL="457200" rtl="0" algn="just">
              <a:spcBef>
                <a:spcPts val="0"/>
              </a:spcBef>
              <a:spcAft>
                <a:spcPts val="0"/>
              </a:spcAft>
              <a:buSzPts val="2800"/>
              <a:buChar char="●"/>
            </a:pPr>
            <a:r>
              <a:rPr lang="en-US"/>
              <a:t>KP set up to be restarted several times a day for the duration of the test (1 week)</a:t>
            </a:r>
            <a:endParaRPr/>
          </a:p>
          <a:p>
            <a:pPr indent="-406400" lvl="0" marL="457200" rtl="0" algn="just">
              <a:spcBef>
                <a:spcPts val="0"/>
              </a:spcBef>
              <a:spcAft>
                <a:spcPts val="0"/>
              </a:spcAft>
              <a:buSzPts val="2800"/>
              <a:buChar char="●"/>
            </a:pPr>
            <a:r>
              <a:rPr lang="en-US"/>
              <a:t>Data pulled from p</a:t>
            </a:r>
            <a:r>
              <a:rPr lang="en-US"/>
              <a:t>rod-int database for analysis (Ethanol sensor, temperature sensor and heartbeat data)</a:t>
            </a:r>
            <a:endParaRPr/>
          </a:p>
          <a:p>
            <a:pPr indent="0" lvl="0" marL="0" rtl="0" algn="just">
              <a:spcBef>
                <a:spcPts val="1000"/>
              </a:spcBef>
              <a:spcAft>
                <a:spcPts val="0"/>
              </a:spcAft>
              <a:buNone/>
            </a:pPr>
            <a:r>
              <a:t/>
            </a:r>
            <a:endParaRPr sz="2400"/>
          </a:p>
        </p:txBody>
      </p:sp>
      <p:sp>
        <p:nvSpPr>
          <p:cNvPr id="204" name="Google Shape;204;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Results</a:t>
            </a:r>
            <a:r>
              <a:rPr lang="en-US"/>
              <a:t>: Day 1 (06/03/2020)</a:t>
            </a:r>
            <a:endParaRPr/>
          </a:p>
        </p:txBody>
      </p:sp>
      <p:sp>
        <p:nvSpPr>
          <p:cNvPr id="211" name="Google Shape;211;p25"/>
          <p:cNvSpPr txBox="1"/>
          <p:nvPr>
            <p:ph idx="1" type="subTitle"/>
          </p:nvPr>
        </p:nvSpPr>
        <p:spPr>
          <a:xfrm>
            <a:off x="458700" y="985425"/>
            <a:ext cx="11274600" cy="5309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Heartbeat Data vs Temp Sensor Data:</a:t>
            </a:r>
            <a:endParaRPr sz="2400"/>
          </a:p>
          <a:p>
            <a:pPr indent="0" lvl="0" marL="0" rtl="0" algn="l">
              <a:spcBef>
                <a:spcPts val="1000"/>
              </a:spcBef>
              <a:spcAft>
                <a:spcPts val="0"/>
              </a:spcAft>
              <a:buNone/>
            </a:pPr>
            <a:r>
              <a:t/>
            </a:r>
            <a:endParaRPr/>
          </a:p>
        </p:txBody>
      </p:sp>
      <p:sp>
        <p:nvSpPr>
          <p:cNvPr id="212" name="Google Shape;212;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3" name="Google Shape;213;p25"/>
          <p:cNvPicPr preferRelativeResize="0"/>
          <p:nvPr/>
        </p:nvPicPr>
        <p:blipFill>
          <a:blip r:embed="rId3">
            <a:alphaModFix/>
          </a:blip>
          <a:stretch>
            <a:fillRect/>
          </a:stretch>
        </p:blipFill>
        <p:spPr>
          <a:xfrm>
            <a:off x="51100" y="1510250"/>
            <a:ext cx="6168225" cy="4784274"/>
          </a:xfrm>
          <a:prstGeom prst="rect">
            <a:avLst/>
          </a:prstGeom>
          <a:noFill/>
          <a:ln>
            <a:noFill/>
          </a:ln>
        </p:spPr>
      </p:pic>
      <p:pic>
        <p:nvPicPr>
          <p:cNvPr id="214" name="Google Shape;214;p25"/>
          <p:cNvPicPr preferRelativeResize="0"/>
          <p:nvPr/>
        </p:nvPicPr>
        <p:blipFill>
          <a:blip r:embed="rId4">
            <a:alphaModFix/>
          </a:blip>
          <a:stretch>
            <a:fillRect/>
          </a:stretch>
        </p:blipFill>
        <p:spPr>
          <a:xfrm>
            <a:off x="6219325" y="1510250"/>
            <a:ext cx="5930624" cy="4784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Results: Day 1 Cont’d</a:t>
            </a:r>
            <a:endParaRPr/>
          </a:p>
        </p:txBody>
      </p:sp>
      <p:sp>
        <p:nvSpPr>
          <p:cNvPr id="221" name="Google Shape;221;p26"/>
          <p:cNvSpPr txBox="1"/>
          <p:nvPr>
            <p:ph idx="1" type="subTitle"/>
          </p:nvPr>
        </p:nvSpPr>
        <p:spPr>
          <a:xfrm>
            <a:off x="149225" y="937200"/>
            <a:ext cx="11871300" cy="5463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Ethanol Sensor Data</a:t>
            </a:r>
            <a:r>
              <a:rPr lang="en-US" sz="2400"/>
              <a:t>:</a:t>
            </a:r>
            <a:endParaRPr sz="2400"/>
          </a:p>
          <a:p>
            <a:pPr indent="0" lvl="0" marL="0" rtl="0" algn="l">
              <a:spcBef>
                <a:spcPts val="1000"/>
              </a:spcBef>
              <a:spcAft>
                <a:spcPts val="0"/>
              </a:spcAft>
              <a:buNone/>
            </a:pPr>
            <a:r>
              <a:t/>
            </a:r>
            <a:endParaRPr sz="2400"/>
          </a:p>
        </p:txBody>
      </p:sp>
      <p:sp>
        <p:nvSpPr>
          <p:cNvPr id="222" name="Google Shape;222;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3" name="Google Shape;223;p26"/>
          <p:cNvPicPr preferRelativeResize="0"/>
          <p:nvPr/>
        </p:nvPicPr>
        <p:blipFill>
          <a:blip r:embed="rId3">
            <a:alphaModFix/>
          </a:blip>
          <a:stretch>
            <a:fillRect/>
          </a:stretch>
        </p:blipFill>
        <p:spPr>
          <a:xfrm>
            <a:off x="149225" y="1465475"/>
            <a:ext cx="11621876" cy="487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Day 2 (09/03/2020)</a:t>
            </a:r>
            <a:endParaRPr/>
          </a:p>
        </p:txBody>
      </p:sp>
      <p:sp>
        <p:nvSpPr>
          <p:cNvPr id="230" name="Google Shape;230;p27"/>
          <p:cNvSpPr txBox="1"/>
          <p:nvPr>
            <p:ph idx="1" type="subTitle"/>
          </p:nvPr>
        </p:nvSpPr>
        <p:spPr>
          <a:xfrm>
            <a:off x="193850" y="937200"/>
            <a:ext cx="11752200" cy="5463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Heartbeat Data vs Temp Sensor Data:</a:t>
            </a:r>
            <a:endParaRPr sz="2400"/>
          </a:p>
          <a:p>
            <a:pPr indent="0" lvl="0" marL="0" rtl="0" algn="l">
              <a:spcBef>
                <a:spcPts val="1000"/>
              </a:spcBef>
              <a:spcAft>
                <a:spcPts val="0"/>
              </a:spcAft>
              <a:buNone/>
            </a:pPr>
            <a:r>
              <a:t/>
            </a:r>
            <a:endParaRPr sz="2400"/>
          </a:p>
        </p:txBody>
      </p:sp>
      <p:sp>
        <p:nvSpPr>
          <p:cNvPr id="231" name="Google Shape;231;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2" name="Google Shape;232;p27"/>
          <p:cNvPicPr preferRelativeResize="0"/>
          <p:nvPr/>
        </p:nvPicPr>
        <p:blipFill>
          <a:blip r:embed="rId3">
            <a:alphaModFix/>
          </a:blip>
          <a:stretch>
            <a:fillRect/>
          </a:stretch>
        </p:blipFill>
        <p:spPr>
          <a:xfrm>
            <a:off x="51100" y="1448650"/>
            <a:ext cx="5943600" cy="4902075"/>
          </a:xfrm>
          <a:prstGeom prst="rect">
            <a:avLst/>
          </a:prstGeom>
          <a:noFill/>
          <a:ln>
            <a:noFill/>
          </a:ln>
        </p:spPr>
      </p:pic>
      <p:pic>
        <p:nvPicPr>
          <p:cNvPr id="233" name="Google Shape;233;p27"/>
          <p:cNvPicPr preferRelativeResize="0"/>
          <p:nvPr/>
        </p:nvPicPr>
        <p:blipFill>
          <a:blip r:embed="rId4">
            <a:alphaModFix/>
          </a:blip>
          <a:stretch>
            <a:fillRect/>
          </a:stretch>
        </p:blipFill>
        <p:spPr>
          <a:xfrm>
            <a:off x="5994700" y="1448650"/>
            <a:ext cx="6129851" cy="4902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